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65" r:id="rId6"/>
    <p:sldId id="259" r:id="rId7"/>
    <p:sldId id="266" r:id="rId8"/>
    <p:sldId id="260"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61" autoAdjust="0"/>
    <p:restoredTop sz="94660"/>
  </p:normalViewPr>
  <p:slideViewPr>
    <p:cSldViewPr snapToGrid="0">
      <p:cViewPr>
        <p:scale>
          <a:sx n="50" d="100"/>
          <a:sy n="50" d="100"/>
        </p:scale>
        <p:origin x="-1410" y="-52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AD318FB-644D-401F-9376-02E6F7643505}" type="datetimeFigureOut">
              <a:rPr lang="en-IN" smtClean="0"/>
              <a:pPr/>
              <a:t>10-11-2021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16463E-6F2B-4627-A72D-E8F009EE19C5}" type="slidenum">
              <a:rPr lang="en-IN" smtClean="0"/>
              <a:pPr/>
              <a:t>‹#›</a:t>
            </a:fld>
            <a:endParaRPr lang="en-IN"/>
          </a:p>
        </p:txBody>
      </p:sp>
    </p:spTree>
    <p:extLst>
      <p:ext uri="{BB962C8B-B14F-4D97-AF65-F5344CB8AC3E}">
        <p14:creationId xmlns="" xmlns:p14="http://schemas.microsoft.com/office/powerpoint/2010/main" val="1841331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AD318FB-644D-401F-9376-02E6F7643505}" type="datetimeFigureOut">
              <a:rPr lang="en-IN" smtClean="0"/>
              <a:pPr/>
              <a:t>10-11-2021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16463E-6F2B-4627-A72D-E8F009EE19C5}" type="slidenum">
              <a:rPr lang="en-IN" smtClean="0"/>
              <a:pPr/>
              <a:t>‹#›</a:t>
            </a:fld>
            <a:endParaRPr lang="en-IN"/>
          </a:p>
        </p:txBody>
      </p:sp>
    </p:spTree>
    <p:extLst>
      <p:ext uri="{BB962C8B-B14F-4D97-AF65-F5344CB8AC3E}">
        <p14:creationId xmlns="" xmlns:p14="http://schemas.microsoft.com/office/powerpoint/2010/main" val="2298087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AD318FB-644D-401F-9376-02E6F7643505}" type="datetimeFigureOut">
              <a:rPr lang="en-IN" smtClean="0"/>
              <a:pPr/>
              <a:t>10-11-2021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16463E-6F2B-4627-A72D-E8F009EE19C5}" type="slidenum">
              <a:rPr lang="en-IN" smtClean="0"/>
              <a:pPr/>
              <a:t>‹#›</a:t>
            </a:fld>
            <a:endParaRPr lang="en-IN"/>
          </a:p>
        </p:txBody>
      </p:sp>
    </p:spTree>
    <p:extLst>
      <p:ext uri="{BB962C8B-B14F-4D97-AF65-F5344CB8AC3E}">
        <p14:creationId xmlns="" xmlns:p14="http://schemas.microsoft.com/office/powerpoint/2010/main" val="1359022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AD318FB-644D-401F-9376-02E6F7643505}" type="datetimeFigureOut">
              <a:rPr lang="en-IN" smtClean="0"/>
              <a:pPr/>
              <a:t>10-11-2021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16463E-6F2B-4627-A72D-E8F009EE19C5}" type="slidenum">
              <a:rPr lang="en-IN" smtClean="0"/>
              <a:pPr/>
              <a:t>‹#›</a:t>
            </a:fld>
            <a:endParaRPr lang="en-IN"/>
          </a:p>
        </p:txBody>
      </p:sp>
    </p:spTree>
    <p:extLst>
      <p:ext uri="{BB962C8B-B14F-4D97-AF65-F5344CB8AC3E}">
        <p14:creationId xmlns="" xmlns:p14="http://schemas.microsoft.com/office/powerpoint/2010/main" val="2836715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D318FB-644D-401F-9376-02E6F7643505}" type="datetimeFigureOut">
              <a:rPr lang="en-IN" smtClean="0"/>
              <a:pPr/>
              <a:t>10-11-2021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16463E-6F2B-4627-A72D-E8F009EE19C5}" type="slidenum">
              <a:rPr lang="en-IN" smtClean="0"/>
              <a:pPr/>
              <a:t>‹#›</a:t>
            </a:fld>
            <a:endParaRPr lang="en-IN"/>
          </a:p>
        </p:txBody>
      </p:sp>
    </p:spTree>
    <p:extLst>
      <p:ext uri="{BB962C8B-B14F-4D97-AF65-F5344CB8AC3E}">
        <p14:creationId xmlns="" xmlns:p14="http://schemas.microsoft.com/office/powerpoint/2010/main" val="861359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AD318FB-644D-401F-9376-02E6F7643505}" type="datetimeFigureOut">
              <a:rPr lang="en-IN" smtClean="0"/>
              <a:pPr/>
              <a:t>10-11-2021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C16463E-6F2B-4627-A72D-E8F009EE19C5}" type="slidenum">
              <a:rPr lang="en-IN" smtClean="0"/>
              <a:pPr/>
              <a:t>‹#›</a:t>
            </a:fld>
            <a:endParaRPr lang="en-IN"/>
          </a:p>
        </p:txBody>
      </p:sp>
    </p:spTree>
    <p:extLst>
      <p:ext uri="{BB962C8B-B14F-4D97-AF65-F5344CB8AC3E}">
        <p14:creationId xmlns="" xmlns:p14="http://schemas.microsoft.com/office/powerpoint/2010/main" val="3143672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AD318FB-644D-401F-9376-02E6F7643505}" type="datetimeFigureOut">
              <a:rPr lang="en-IN" smtClean="0"/>
              <a:pPr/>
              <a:t>10-11-2021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C16463E-6F2B-4627-A72D-E8F009EE19C5}" type="slidenum">
              <a:rPr lang="en-IN" smtClean="0"/>
              <a:pPr/>
              <a:t>‹#›</a:t>
            </a:fld>
            <a:endParaRPr lang="en-IN"/>
          </a:p>
        </p:txBody>
      </p:sp>
    </p:spTree>
    <p:extLst>
      <p:ext uri="{BB962C8B-B14F-4D97-AF65-F5344CB8AC3E}">
        <p14:creationId xmlns="" xmlns:p14="http://schemas.microsoft.com/office/powerpoint/2010/main" val="1100182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AD318FB-644D-401F-9376-02E6F7643505}" type="datetimeFigureOut">
              <a:rPr lang="en-IN" smtClean="0"/>
              <a:pPr/>
              <a:t>10-11-2021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C16463E-6F2B-4627-A72D-E8F009EE19C5}" type="slidenum">
              <a:rPr lang="en-IN" smtClean="0"/>
              <a:pPr/>
              <a:t>‹#›</a:t>
            </a:fld>
            <a:endParaRPr lang="en-IN"/>
          </a:p>
        </p:txBody>
      </p:sp>
    </p:spTree>
    <p:extLst>
      <p:ext uri="{BB962C8B-B14F-4D97-AF65-F5344CB8AC3E}">
        <p14:creationId xmlns="" xmlns:p14="http://schemas.microsoft.com/office/powerpoint/2010/main" val="1395620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D318FB-644D-401F-9376-02E6F7643505}" type="datetimeFigureOut">
              <a:rPr lang="en-IN" smtClean="0"/>
              <a:pPr/>
              <a:t>10-11-2021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C16463E-6F2B-4627-A72D-E8F009EE19C5}" type="slidenum">
              <a:rPr lang="en-IN" smtClean="0"/>
              <a:pPr/>
              <a:t>‹#›</a:t>
            </a:fld>
            <a:endParaRPr lang="en-IN"/>
          </a:p>
        </p:txBody>
      </p:sp>
    </p:spTree>
    <p:extLst>
      <p:ext uri="{BB962C8B-B14F-4D97-AF65-F5344CB8AC3E}">
        <p14:creationId xmlns="" xmlns:p14="http://schemas.microsoft.com/office/powerpoint/2010/main" val="2544503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D318FB-644D-401F-9376-02E6F7643505}" type="datetimeFigureOut">
              <a:rPr lang="en-IN" smtClean="0"/>
              <a:pPr/>
              <a:t>10-11-2021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C16463E-6F2B-4627-A72D-E8F009EE19C5}" type="slidenum">
              <a:rPr lang="en-IN" smtClean="0"/>
              <a:pPr/>
              <a:t>‹#›</a:t>
            </a:fld>
            <a:endParaRPr lang="en-IN"/>
          </a:p>
        </p:txBody>
      </p:sp>
    </p:spTree>
    <p:extLst>
      <p:ext uri="{BB962C8B-B14F-4D97-AF65-F5344CB8AC3E}">
        <p14:creationId xmlns="" xmlns:p14="http://schemas.microsoft.com/office/powerpoint/2010/main" val="980413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D318FB-644D-401F-9376-02E6F7643505}" type="datetimeFigureOut">
              <a:rPr lang="en-IN" smtClean="0"/>
              <a:pPr/>
              <a:t>10-11-2021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C16463E-6F2B-4627-A72D-E8F009EE19C5}" type="slidenum">
              <a:rPr lang="en-IN" smtClean="0"/>
              <a:pPr/>
              <a:t>‹#›</a:t>
            </a:fld>
            <a:endParaRPr lang="en-IN"/>
          </a:p>
        </p:txBody>
      </p:sp>
    </p:spTree>
    <p:extLst>
      <p:ext uri="{BB962C8B-B14F-4D97-AF65-F5344CB8AC3E}">
        <p14:creationId xmlns="" xmlns:p14="http://schemas.microsoft.com/office/powerpoint/2010/main" val="3925398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D318FB-644D-401F-9376-02E6F7643505}" type="datetimeFigureOut">
              <a:rPr lang="en-IN" smtClean="0"/>
              <a:pPr/>
              <a:t>10-11-2021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16463E-6F2B-4627-A72D-E8F009EE19C5}" type="slidenum">
              <a:rPr lang="en-IN" smtClean="0"/>
              <a:pPr/>
              <a:t>‹#›</a:t>
            </a:fld>
            <a:endParaRPr lang="en-IN"/>
          </a:p>
        </p:txBody>
      </p:sp>
    </p:spTree>
    <p:extLst>
      <p:ext uri="{BB962C8B-B14F-4D97-AF65-F5344CB8AC3E}">
        <p14:creationId xmlns="" xmlns:p14="http://schemas.microsoft.com/office/powerpoint/2010/main" val="1703651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en.wikipedia.org/wiki/Leaf" TargetMode="External"/><Relationship Id="rId3" Type="http://schemas.openxmlformats.org/officeDocument/2006/relationships/hyperlink" Target="http://en.wikipedia.org/wiki/Actaea_(plant)" TargetMode="External"/><Relationship Id="rId7" Type="http://schemas.openxmlformats.org/officeDocument/2006/relationships/hyperlink" Target="http://en.wikipedia.org/wiki/Perennial_plant" TargetMode="External"/><Relationship Id="rId12" Type="http://schemas.openxmlformats.org/officeDocument/2006/relationships/hyperlink" Target="http://en.wikipedia.org/wiki/Berry" TargetMode="External"/><Relationship Id="rId2" Type="http://schemas.openxmlformats.org/officeDocument/2006/relationships/hyperlink" Target="http://en.wikipedia.org/wiki/Flowering_plant" TargetMode="External"/><Relationship Id="rId1" Type="http://schemas.openxmlformats.org/officeDocument/2006/relationships/slideLayout" Target="../slideLayouts/slideLayout2.xml"/><Relationship Id="rId6" Type="http://schemas.openxmlformats.org/officeDocument/2006/relationships/hyperlink" Target="http://en.wikipedia.org/wiki/Herbaceous" TargetMode="External"/><Relationship Id="rId11" Type="http://schemas.openxmlformats.org/officeDocument/2006/relationships/hyperlink" Target="http://en.wikipedia.org/wiki/Fruit" TargetMode="External"/><Relationship Id="rId5" Type="http://schemas.openxmlformats.org/officeDocument/2006/relationships/hyperlink" Target="http://en.wikipedia.org/wiki/Western_Asia" TargetMode="External"/><Relationship Id="rId10" Type="http://schemas.openxmlformats.org/officeDocument/2006/relationships/hyperlink" Target="http://en.wikipedia.org/wiki/Raceme" TargetMode="External"/><Relationship Id="rId4" Type="http://schemas.openxmlformats.org/officeDocument/2006/relationships/hyperlink" Target="http://en.wikipedia.org/wiki/Europe" TargetMode="External"/><Relationship Id="rId9" Type="http://schemas.openxmlformats.org/officeDocument/2006/relationships/hyperlink" Target="http://en.wikipedia.org/wiki/Flower"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en.wikipedia.org/wiki/Variety_(biolog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Herbal_medicine" TargetMode="External"/><Relationship Id="rId2" Type="http://schemas.openxmlformats.org/officeDocument/2006/relationships/hyperlink" Target="http://en.wikipedia.org/wiki/Poison" TargetMode="External"/><Relationship Id="rId1" Type="http://schemas.openxmlformats.org/officeDocument/2006/relationships/slideLayout" Target="../slideLayouts/slideLayout2.xml"/><Relationship Id="rId4" Type="http://schemas.openxmlformats.org/officeDocument/2006/relationships/hyperlink" Target="http://en.wikipedia.org/wiki/Ornamental_plan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ACTEA SPICATA</a:t>
            </a:r>
            <a:endParaRPr lang="en-IN" dirty="0"/>
          </a:p>
        </p:txBody>
      </p:sp>
      <p:sp>
        <p:nvSpPr>
          <p:cNvPr id="3" name="Subtitle 2"/>
          <p:cNvSpPr>
            <a:spLocks noGrp="1"/>
          </p:cNvSpPr>
          <p:nvPr>
            <p:ph type="subTitle" idx="1"/>
          </p:nvPr>
        </p:nvSpPr>
        <p:spPr/>
        <p:txBody>
          <a:bodyPr/>
          <a:lstStyle/>
          <a:p>
            <a:r>
              <a:rPr lang="en-US" b="1" dirty="0" smtClean="0">
                <a:solidFill>
                  <a:schemeClr val="bg2">
                    <a:lumMod val="10000"/>
                  </a:schemeClr>
                </a:solidFill>
              </a:rPr>
              <a:t>Dr. C.R. KRISHNA KUMARI AMMA</a:t>
            </a:r>
          </a:p>
          <a:p>
            <a:r>
              <a:rPr lang="en-US" b="1" dirty="0" smtClean="0">
                <a:solidFill>
                  <a:schemeClr val="bg2">
                    <a:lumMod val="10000"/>
                  </a:schemeClr>
                </a:solidFill>
              </a:rPr>
              <a:t>HOD &amp; PROF</a:t>
            </a:r>
          </a:p>
          <a:p>
            <a:r>
              <a:rPr lang="en-US" b="1" smtClean="0">
                <a:solidFill>
                  <a:schemeClr val="bg2">
                    <a:lumMod val="10000"/>
                  </a:schemeClr>
                </a:solidFill>
              </a:rPr>
              <a:t>Dept Of Materia Medica</a:t>
            </a:r>
          </a:p>
          <a:p>
            <a:endParaRPr lang="en-IN" dirty="0"/>
          </a:p>
        </p:txBody>
      </p:sp>
    </p:spTree>
    <p:extLst>
      <p:ext uri="{BB962C8B-B14F-4D97-AF65-F5344CB8AC3E}">
        <p14:creationId xmlns="" xmlns:p14="http://schemas.microsoft.com/office/powerpoint/2010/main" val="2019534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OTHER SYMPTOMS…..</a:t>
            </a:r>
            <a:endParaRPr lang="en-IN" dirty="0"/>
          </a:p>
        </p:txBody>
      </p:sp>
      <p:sp>
        <p:nvSpPr>
          <p:cNvPr id="3" name="Content Placeholder 2"/>
          <p:cNvSpPr>
            <a:spLocks noGrp="1"/>
          </p:cNvSpPr>
          <p:nvPr>
            <p:ph idx="1"/>
          </p:nvPr>
        </p:nvSpPr>
        <p:spPr/>
        <p:txBody>
          <a:bodyPr/>
          <a:lstStyle/>
          <a:p>
            <a:r>
              <a:rPr lang="en-IN" dirty="0"/>
              <a:t>Ears painful to the touch, severe pain in ears when blowing or </a:t>
            </a:r>
            <a:r>
              <a:rPr lang="en-IN" dirty="0" smtClean="0"/>
              <a:t>sneezing </a:t>
            </a:r>
            <a:r>
              <a:rPr lang="en-IN" dirty="0"/>
              <a:t>the nose are the symptoms of </a:t>
            </a:r>
            <a:r>
              <a:rPr lang="en-IN" dirty="0" err="1"/>
              <a:t>Actaea</a:t>
            </a:r>
            <a:r>
              <a:rPr lang="en-IN" dirty="0"/>
              <a:t> </a:t>
            </a:r>
            <a:r>
              <a:rPr lang="en-IN" dirty="0" err="1"/>
              <a:t>spicata</a:t>
            </a:r>
            <a:r>
              <a:rPr lang="en-IN" dirty="0"/>
              <a:t> for ears</a:t>
            </a:r>
            <a:r>
              <a:rPr lang="en-IN" dirty="0" smtClean="0"/>
              <a:t>.</a:t>
            </a:r>
          </a:p>
          <a:p>
            <a:r>
              <a:rPr lang="en-IN" dirty="0" smtClean="0"/>
              <a:t> </a:t>
            </a:r>
            <a:r>
              <a:rPr lang="en-IN" dirty="0"/>
              <a:t>Eyes we see the symptoms are - Catarrhal </a:t>
            </a:r>
            <a:r>
              <a:rPr lang="en-IN" dirty="0" err="1"/>
              <a:t>ophthalmia</a:t>
            </a:r>
            <a:r>
              <a:rPr lang="en-IN" dirty="0"/>
              <a:t>, </a:t>
            </a:r>
            <a:r>
              <a:rPr lang="en-IN" dirty="0" err="1"/>
              <a:t>sugillations</a:t>
            </a:r>
            <a:r>
              <a:rPr lang="en-IN" dirty="0"/>
              <a:t> of the conjunctiva, spots before eyes when looking gradually, objects seem blue </a:t>
            </a:r>
            <a:r>
              <a:rPr lang="en-IN" dirty="0" err="1"/>
              <a:t>colored</a:t>
            </a:r>
            <a:r>
              <a:rPr lang="en-IN" dirty="0" smtClean="0"/>
              <a:t>.</a:t>
            </a:r>
          </a:p>
          <a:p>
            <a:r>
              <a:rPr lang="en-IN" dirty="0" err="1"/>
              <a:t>Submaxillary</a:t>
            </a:r>
            <a:r>
              <a:rPr lang="en-IN" dirty="0"/>
              <a:t> glands, glands painful when chewing, pains in throat when breathing cold morning, tearing pains in throat, throat becomes aching when talking are the symptoms of </a:t>
            </a:r>
            <a:r>
              <a:rPr lang="en-IN" dirty="0" err="1"/>
              <a:t>Actaea</a:t>
            </a:r>
            <a:r>
              <a:rPr lang="en-IN" dirty="0"/>
              <a:t> </a:t>
            </a:r>
            <a:r>
              <a:rPr lang="en-IN" dirty="0" err="1"/>
              <a:t>spicata</a:t>
            </a:r>
            <a:r>
              <a:rPr lang="en-IN" dirty="0"/>
              <a:t> for </a:t>
            </a:r>
            <a:r>
              <a:rPr lang="en-IN" dirty="0" smtClean="0"/>
              <a:t>throat.</a:t>
            </a:r>
            <a:endParaRPr lang="en-IN" dirty="0"/>
          </a:p>
        </p:txBody>
      </p:sp>
    </p:spTree>
    <p:extLst>
      <p:ext uri="{BB962C8B-B14F-4D97-AF65-F5344CB8AC3E}">
        <p14:creationId xmlns="" xmlns:p14="http://schemas.microsoft.com/office/powerpoint/2010/main" val="1865285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a:p>
        </p:txBody>
      </p:sp>
    </p:spTree>
    <p:extLst>
      <p:ext uri="{BB962C8B-B14F-4D97-AF65-F5344CB8AC3E}">
        <p14:creationId xmlns="" xmlns:p14="http://schemas.microsoft.com/office/powerpoint/2010/main" val="137789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KINGDOM – PLANTAE</a:t>
            </a:r>
          </a:p>
          <a:p>
            <a:r>
              <a:rPr lang="en-IN" dirty="0" smtClean="0"/>
              <a:t>UNRANKED – ANGIOSPERMS</a:t>
            </a:r>
          </a:p>
          <a:p>
            <a:r>
              <a:rPr lang="en-IN" dirty="0" smtClean="0"/>
              <a:t>UNRANKED – EUDICOTS</a:t>
            </a:r>
          </a:p>
          <a:p>
            <a:r>
              <a:rPr lang="en-IN" dirty="0" smtClean="0"/>
              <a:t>ORDER – RANUNCULALES</a:t>
            </a:r>
          </a:p>
          <a:p>
            <a:r>
              <a:rPr lang="en-IN" dirty="0" smtClean="0"/>
              <a:t>FAMILY – RANUNCULACEAE</a:t>
            </a:r>
          </a:p>
          <a:p>
            <a:r>
              <a:rPr lang="en-IN" dirty="0" smtClean="0"/>
              <a:t>GENUS – ACTEA</a:t>
            </a:r>
          </a:p>
          <a:p>
            <a:r>
              <a:rPr lang="en-IN" dirty="0" smtClean="0"/>
              <a:t>SPECIES – A. SPICATA</a:t>
            </a:r>
            <a:endParaRPr lang="en-IN" dirty="0"/>
          </a:p>
        </p:txBody>
      </p:sp>
    </p:spTree>
    <p:extLst>
      <p:ext uri="{BB962C8B-B14F-4D97-AF65-F5344CB8AC3E}">
        <p14:creationId xmlns="" xmlns:p14="http://schemas.microsoft.com/office/powerpoint/2010/main" val="140597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p:spPr>
      </p:pic>
    </p:spTree>
    <p:extLst>
      <p:ext uri="{BB962C8B-B14F-4D97-AF65-F5344CB8AC3E}">
        <p14:creationId xmlns="" xmlns:p14="http://schemas.microsoft.com/office/powerpoint/2010/main" val="2710784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i="1" dirty="0" err="1"/>
              <a:t>Actaea</a:t>
            </a:r>
            <a:r>
              <a:rPr lang="en-IN" b="1" i="1" dirty="0"/>
              <a:t> </a:t>
            </a:r>
            <a:r>
              <a:rPr lang="en-IN" b="1" i="1" dirty="0" err="1"/>
              <a:t>spicata</a:t>
            </a:r>
            <a:r>
              <a:rPr lang="en-IN" dirty="0"/>
              <a:t> (</a:t>
            </a:r>
            <a:r>
              <a:rPr lang="en-IN" b="1" dirty="0"/>
              <a:t>Baneberry</a:t>
            </a:r>
            <a:r>
              <a:rPr lang="en-IN" dirty="0"/>
              <a:t>, </a:t>
            </a:r>
            <a:r>
              <a:rPr lang="en-IN" b="1" dirty="0"/>
              <a:t>Eurasian Baneberry</a:t>
            </a:r>
            <a:r>
              <a:rPr lang="en-IN" dirty="0"/>
              <a:t>, or </a:t>
            </a:r>
            <a:r>
              <a:rPr lang="en-IN" b="1" dirty="0"/>
              <a:t>Herb Christopher</a:t>
            </a:r>
            <a:r>
              <a:rPr lang="en-IN" dirty="0"/>
              <a:t>) is a species of </a:t>
            </a:r>
            <a:r>
              <a:rPr lang="en-IN" u="sng" dirty="0">
                <a:hlinkClick r:id="rId2" tooltip="Flowering plant"/>
              </a:rPr>
              <a:t>flowering plant</a:t>
            </a:r>
            <a:r>
              <a:rPr lang="en-IN" dirty="0"/>
              <a:t> in the genus </a:t>
            </a:r>
            <a:r>
              <a:rPr lang="en-IN" i="1" u="sng" dirty="0" err="1">
                <a:hlinkClick r:id="rId3" tooltip="Actaea (plant)"/>
              </a:rPr>
              <a:t>Actaea</a:t>
            </a:r>
            <a:r>
              <a:rPr lang="en-IN" dirty="0"/>
              <a:t>, native to </a:t>
            </a:r>
            <a:r>
              <a:rPr lang="en-IN" u="sng" dirty="0">
                <a:hlinkClick r:id="rId4" tooltip="Europe"/>
              </a:rPr>
              <a:t>Europe</a:t>
            </a:r>
            <a:r>
              <a:rPr lang="en-IN" dirty="0"/>
              <a:t> and </a:t>
            </a:r>
            <a:r>
              <a:rPr lang="en-IN" u="sng" dirty="0">
                <a:hlinkClick r:id="rId5" tooltip="Western Asia"/>
              </a:rPr>
              <a:t>Western Asia</a:t>
            </a:r>
            <a:r>
              <a:rPr lang="en-IN" dirty="0"/>
              <a:t>.</a:t>
            </a:r>
          </a:p>
          <a:p>
            <a:r>
              <a:rPr lang="en-IN" dirty="0"/>
              <a:t>It is a </a:t>
            </a:r>
            <a:r>
              <a:rPr lang="en-IN" u="sng" dirty="0">
                <a:hlinkClick r:id="rId6" tooltip="Herbaceous"/>
              </a:rPr>
              <a:t>herbaceous</a:t>
            </a:r>
            <a:r>
              <a:rPr lang="en-IN" dirty="0"/>
              <a:t> </a:t>
            </a:r>
            <a:r>
              <a:rPr lang="en-IN" u="sng" dirty="0">
                <a:hlinkClick r:id="rId7" tooltip="Perennial plant"/>
              </a:rPr>
              <a:t>perennial plant</a:t>
            </a:r>
            <a:r>
              <a:rPr lang="en-IN" dirty="0"/>
              <a:t> growing 30-60 cm tall. It has toothed, </a:t>
            </a:r>
            <a:r>
              <a:rPr lang="en-IN" dirty="0" err="1"/>
              <a:t>bipinnate</a:t>
            </a:r>
            <a:r>
              <a:rPr lang="en-IN" dirty="0"/>
              <a:t> compound </a:t>
            </a:r>
            <a:r>
              <a:rPr lang="en-IN" u="sng" dirty="0">
                <a:hlinkClick r:id="rId8" tooltip="Leaf"/>
              </a:rPr>
              <a:t>leaves</a:t>
            </a:r>
            <a:r>
              <a:rPr lang="en-IN" dirty="0"/>
              <a:t> up to 40 cm long and 30 cm broad. </a:t>
            </a:r>
            <a:endParaRPr lang="en-IN" dirty="0" smtClean="0"/>
          </a:p>
          <a:p>
            <a:r>
              <a:rPr lang="en-IN" dirty="0" smtClean="0"/>
              <a:t>The</a:t>
            </a:r>
            <a:r>
              <a:rPr lang="en-IN" dirty="0"/>
              <a:t> </a:t>
            </a:r>
            <a:r>
              <a:rPr lang="en-IN" u="sng" dirty="0">
                <a:hlinkClick r:id="rId9" tooltip="Flower"/>
              </a:rPr>
              <a:t>flowers</a:t>
            </a:r>
            <a:r>
              <a:rPr lang="en-IN" dirty="0"/>
              <a:t> are white, with 4-6 </a:t>
            </a:r>
            <a:r>
              <a:rPr lang="en-IN" dirty="0" err="1"/>
              <a:t>petaloid</a:t>
            </a:r>
            <a:r>
              <a:rPr lang="en-IN" dirty="0"/>
              <a:t> sepals, and are produced in an erect </a:t>
            </a:r>
            <a:r>
              <a:rPr lang="en-IN" u="sng" dirty="0">
                <a:hlinkClick r:id="rId10" tooltip="Raceme"/>
              </a:rPr>
              <a:t>raceme</a:t>
            </a:r>
            <a:r>
              <a:rPr lang="en-IN" dirty="0"/>
              <a:t> about 10 cm long. </a:t>
            </a:r>
            <a:endParaRPr lang="en-IN" dirty="0" smtClean="0"/>
          </a:p>
          <a:p>
            <a:r>
              <a:rPr lang="en-IN" dirty="0" err="1" smtClean="0"/>
              <a:t>The</a:t>
            </a:r>
            <a:r>
              <a:rPr lang="en-IN" u="sng" dirty="0" err="1" smtClean="0">
                <a:hlinkClick r:id="rId11" tooltip="Fruit"/>
              </a:rPr>
              <a:t>fruit</a:t>
            </a:r>
            <a:r>
              <a:rPr lang="en-IN" dirty="0"/>
              <a:t> is an oval glossy black </a:t>
            </a:r>
            <a:r>
              <a:rPr lang="en-IN" u="sng" dirty="0">
                <a:hlinkClick r:id="rId12" tooltip="Berry"/>
              </a:rPr>
              <a:t>berry</a:t>
            </a:r>
            <a:r>
              <a:rPr lang="en-IN" dirty="0"/>
              <a:t>, 10-11 mm long and 8 mm diameter.</a:t>
            </a:r>
          </a:p>
          <a:p>
            <a:endParaRPr lang="en-IN" dirty="0"/>
          </a:p>
        </p:txBody>
      </p:sp>
    </p:spTree>
    <p:extLst>
      <p:ext uri="{BB962C8B-B14F-4D97-AF65-F5344CB8AC3E}">
        <p14:creationId xmlns="" xmlns:p14="http://schemas.microsoft.com/office/powerpoint/2010/main" val="2564874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0" y="365124"/>
            <a:ext cx="12192000" cy="6492875"/>
          </a:xfrm>
        </p:spPr>
      </p:pic>
    </p:spTree>
    <p:extLst>
      <p:ext uri="{BB962C8B-B14F-4D97-AF65-F5344CB8AC3E}">
        <p14:creationId xmlns="" xmlns:p14="http://schemas.microsoft.com/office/powerpoint/2010/main" val="2610377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There are two </a:t>
            </a:r>
            <a:r>
              <a:rPr lang="en-IN" u="sng" dirty="0">
                <a:hlinkClick r:id="rId2" tooltip="Variety (biology)"/>
              </a:rPr>
              <a:t>varieties</a:t>
            </a:r>
            <a:r>
              <a:rPr lang="en-IN" dirty="0"/>
              <a:t>:</a:t>
            </a:r>
          </a:p>
          <a:p>
            <a:pPr lvl="0"/>
            <a:r>
              <a:rPr lang="en-IN" i="1" dirty="0" err="1"/>
              <a:t>Actaea</a:t>
            </a:r>
            <a:r>
              <a:rPr lang="en-IN" i="1" dirty="0"/>
              <a:t> </a:t>
            </a:r>
            <a:r>
              <a:rPr lang="en-IN" i="1" dirty="0" err="1"/>
              <a:t>spicata</a:t>
            </a:r>
            <a:r>
              <a:rPr lang="en-IN" dirty="0"/>
              <a:t> var. </a:t>
            </a:r>
            <a:r>
              <a:rPr lang="en-IN" i="1" dirty="0" err="1"/>
              <a:t>spicata</a:t>
            </a:r>
            <a:r>
              <a:rPr lang="en-IN" dirty="0"/>
              <a:t>. Europe, </a:t>
            </a:r>
            <a:r>
              <a:rPr lang="en-IN" dirty="0" err="1"/>
              <a:t>northwestern</a:t>
            </a:r>
            <a:r>
              <a:rPr lang="en-IN" dirty="0"/>
              <a:t> Asia; at 0-1900 m altitude.</a:t>
            </a:r>
          </a:p>
          <a:p>
            <a:pPr lvl="0"/>
            <a:r>
              <a:rPr lang="en-IN" i="1" dirty="0" err="1"/>
              <a:t>Actaea</a:t>
            </a:r>
            <a:r>
              <a:rPr lang="en-IN" i="1" dirty="0"/>
              <a:t> </a:t>
            </a:r>
            <a:r>
              <a:rPr lang="en-IN" i="1" dirty="0" err="1"/>
              <a:t>spicata</a:t>
            </a:r>
            <a:r>
              <a:rPr lang="en-IN" dirty="0"/>
              <a:t> var. </a:t>
            </a:r>
            <a:r>
              <a:rPr lang="en-IN" i="1" dirty="0" err="1"/>
              <a:t>acuminata</a:t>
            </a:r>
            <a:r>
              <a:rPr lang="en-IN" dirty="0"/>
              <a:t> (syn. </a:t>
            </a:r>
            <a:r>
              <a:rPr lang="en-IN" i="1" dirty="0"/>
              <a:t>A. </a:t>
            </a:r>
            <a:r>
              <a:rPr lang="en-IN" i="1" dirty="0" err="1"/>
              <a:t>acuminata</a:t>
            </a:r>
            <a:r>
              <a:rPr lang="en-IN" dirty="0"/>
              <a:t>). </a:t>
            </a:r>
            <a:r>
              <a:rPr lang="en-IN" dirty="0" err="1"/>
              <a:t>Southwestern</a:t>
            </a:r>
            <a:r>
              <a:rPr lang="en-IN" dirty="0"/>
              <a:t> Asia, Himalaya, at 2500-3700 m altitude.</a:t>
            </a:r>
          </a:p>
          <a:p>
            <a:pPr marL="0" indent="0">
              <a:buNone/>
            </a:pPr>
            <a:endParaRPr lang="en-IN" dirty="0"/>
          </a:p>
        </p:txBody>
      </p:sp>
    </p:spTree>
    <p:extLst>
      <p:ext uri="{BB962C8B-B14F-4D97-AF65-F5344CB8AC3E}">
        <p14:creationId xmlns="" xmlns:p14="http://schemas.microsoft.com/office/powerpoint/2010/main" val="3040213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1" y="-152399"/>
            <a:ext cx="7167562" cy="7010400"/>
          </a:xfrm>
        </p:spPr>
      </p:pic>
    </p:spTree>
    <p:extLst>
      <p:ext uri="{BB962C8B-B14F-4D97-AF65-F5344CB8AC3E}">
        <p14:creationId xmlns="" xmlns:p14="http://schemas.microsoft.com/office/powerpoint/2010/main" val="3021583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USES</a:t>
            </a:r>
            <a:endParaRPr lang="en-IN" dirty="0"/>
          </a:p>
        </p:txBody>
      </p:sp>
      <p:sp>
        <p:nvSpPr>
          <p:cNvPr id="3" name="Content Placeholder 2"/>
          <p:cNvSpPr>
            <a:spLocks noGrp="1"/>
          </p:cNvSpPr>
          <p:nvPr>
            <p:ph idx="1"/>
          </p:nvPr>
        </p:nvSpPr>
        <p:spPr/>
        <p:txBody>
          <a:bodyPr/>
          <a:lstStyle/>
          <a:p>
            <a:r>
              <a:rPr lang="en-IN" dirty="0"/>
              <a:t>It is an </a:t>
            </a:r>
            <a:r>
              <a:rPr lang="en-IN" b="1" dirty="0"/>
              <a:t>extremely </a:t>
            </a:r>
            <a:r>
              <a:rPr lang="en-IN" b="1" u="sng" dirty="0">
                <a:hlinkClick r:id="rId2" tooltip="Poison"/>
              </a:rPr>
              <a:t>poisonous</a:t>
            </a:r>
            <a:r>
              <a:rPr lang="en-IN" dirty="0"/>
              <a:t> plant. Despite this, it was used in the past in </a:t>
            </a:r>
            <a:r>
              <a:rPr lang="en-IN" u="sng" dirty="0">
                <a:hlinkClick r:id="rId3" tooltip="Herbal medicine"/>
              </a:rPr>
              <a:t>herbal medicines</a:t>
            </a:r>
            <a:r>
              <a:rPr lang="en-IN" dirty="0"/>
              <a:t>. It is also grown as an </a:t>
            </a:r>
            <a:r>
              <a:rPr lang="en-IN" u="sng" dirty="0">
                <a:hlinkClick r:id="rId4" tooltip="Ornamental plant"/>
              </a:rPr>
              <a:t>ornamental plant</a:t>
            </a:r>
            <a:r>
              <a:rPr lang="en-IN" dirty="0"/>
              <a:t> in gardens.</a:t>
            </a:r>
          </a:p>
          <a:p>
            <a:r>
              <a:rPr lang="en-IN" dirty="0"/>
              <a:t>The berries contain cardiogenic toxins which can have an immediate sedative effect on human cardiac muscle tissue, and are the most poisonous part of the plant. </a:t>
            </a:r>
            <a:endParaRPr lang="en-IN" dirty="0" smtClean="0"/>
          </a:p>
          <a:p>
            <a:r>
              <a:rPr lang="en-IN" dirty="0" smtClean="0"/>
              <a:t>Ingestion </a:t>
            </a:r>
            <a:r>
              <a:rPr lang="en-IN" dirty="0"/>
              <a:t>of the berries can lead to cardiac arrest and death. The berries are harmless to birds, the plants' primary seed dispersers.</a:t>
            </a:r>
          </a:p>
          <a:p>
            <a:endParaRPr lang="en-IN" dirty="0"/>
          </a:p>
        </p:txBody>
      </p:sp>
    </p:spTree>
    <p:extLst>
      <p:ext uri="{BB962C8B-B14F-4D97-AF65-F5344CB8AC3E}">
        <p14:creationId xmlns="" xmlns:p14="http://schemas.microsoft.com/office/powerpoint/2010/main" val="1162047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HOMOEOPATHICALLY</a:t>
            </a:r>
            <a:endParaRPr lang="en-IN" dirty="0"/>
          </a:p>
        </p:txBody>
      </p:sp>
      <p:sp>
        <p:nvSpPr>
          <p:cNvPr id="3" name="Content Placeholder 2"/>
          <p:cNvSpPr>
            <a:spLocks noGrp="1"/>
          </p:cNvSpPr>
          <p:nvPr>
            <p:ph idx="1"/>
          </p:nvPr>
        </p:nvSpPr>
        <p:spPr/>
        <p:txBody>
          <a:bodyPr>
            <a:normAutofit lnSpcReduction="10000"/>
          </a:bodyPr>
          <a:lstStyle/>
          <a:p>
            <a:r>
              <a:rPr lang="en-IN" i="1" dirty="0" err="1"/>
              <a:t>Actea</a:t>
            </a:r>
            <a:r>
              <a:rPr lang="en-IN" i="1" dirty="0"/>
              <a:t> </a:t>
            </a:r>
            <a:r>
              <a:rPr lang="en-IN" i="1" dirty="0" err="1"/>
              <a:t>Spicata</a:t>
            </a:r>
            <a:r>
              <a:rPr lang="en-IN" dirty="0"/>
              <a:t> can be a acceptable fix for synovial rheumatism, and especially rheumatism from the smaller knees and lower back. Rheumatic pain around tiny joints, including hand, fingers, ankles, feet</a:t>
            </a:r>
            <a:r>
              <a:rPr lang="en-IN" dirty="0" smtClean="0"/>
              <a:t>.</a:t>
            </a:r>
          </a:p>
          <a:p>
            <a:r>
              <a:rPr lang="en-IN" dirty="0"/>
              <a:t> </a:t>
            </a:r>
            <a:r>
              <a:rPr lang="en-IN" i="1" dirty="0" err="1"/>
              <a:t>Actea</a:t>
            </a:r>
            <a:r>
              <a:rPr lang="en-IN" i="1" dirty="0"/>
              <a:t> </a:t>
            </a:r>
            <a:r>
              <a:rPr lang="en-IN" i="1" dirty="0" err="1"/>
              <a:t>Spicata</a:t>
            </a:r>
            <a:r>
              <a:rPr lang="en-IN" dirty="0"/>
              <a:t> includes a special affinity for a rheumatism of your </a:t>
            </a:r>
            <a:r>
              <a:rPr lang="en-IN" dirty="0" smtClean="0"/>
              <a:t>wrist articulation</a:t>
            </a:r>
            <a:r>
              <a:rPr lang="en-IN" dirty="0"/>
              <a:t>. Your bones starts off aching as there are inflammation out of small weakness. There may be overwhelming discomfort. Bones usually are sore to touch having weakness and pins and needles. Arm can be swollen and red Aches tend to be on the violent  carrying, drawing personality. </a:t>
            </a:r>
            <a:r>
              <a:rPr lang="en-IN" i="1" dirty="0" err="1"/>
              <a:t>Actea</a:t>
            </a:r>
            <a:r>
              <a:rPr lang="en-IN" i="1" dirty="0"/>
              <a:t> </a:t>
            </a:r>
            <a:r>
              <a:rPr lang="en-IN" i="1" dirty="0" err="1"/>
              <a:t>Spicata</a:t>
            </a:r>
            <a:r>
              <a:rPr lang="en-IN" dirty="0"/>
              <a:t> also helps in Writers cramping. There's also bringing ache with loins.</a:t>
            </a:r>
          </a:p>
          <a:p>
            <a:endParaRPr lang="en-IN" dirty="0"/>
          </a:p>
        </p:txBody>
      </p:sp>
    </p:spTree>
    <p:extLst>
      <p:ext uri="{BB962C8B-B14F-4D97-AF65-F5344CB8AC3E}">
        <p14:creationId xmlns="" xmlns:p14="http://schemas.microsoft.com/office/powerpoint/2010/main" val="30574373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60</Words>
  <Application>Microsoft Office PowerPoint</Application>
  <PresentationFormat>Custom</PresentationFormat>
  <Paragraphs>29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ACTEA SPICATA</vt:lpstr>
      <vt:lpstr>Slide 2</vt:lpstr>
      <vt:lpstr>Slide 3</vt:lpstr>
      <vt:lpstr>Slide 4</vt:lpstr>
      <vt:lpstr>Slide 5</vt:lpstr>
      <vt:lpstr>Slide 6</vt:lpstr>
      <vt:lpstr>Slide 7</vt:lpstr>
      <vt:lpstr>USES</vt:lpstr>
      <vt:lpstr>HOMOEOPATHICALLY</vt:lpstr>
      <vt:lpstr>OTHER SYMPTOMS…..</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ACTEA SPICATA</dc:title>
  <dc:creator>anupama usha</dc:creator>
  <cp:lastModifiedBy>New</cp:lastModifiedBy>
  <cp:revision>7</cp:revision>
  <dcterms:created xsi:type="dcterms:W3CDTF">2015-06-10T07:16:15Z</dcterms:created>
  <dcterms:modified xsi:type="dcterms:W3CDTF">2021-11-10T04:52:40Z</dcterms:modified>
</cp:coreProperties>
</file>